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74" r:id="rId2"/>
    <p:sldId id="454" r:id="rId3"/>
    <p:sldId id="467" r:id="rId4"/>
    <p:sldId id="468" r:id="rId5"/>
    <p:sldId id="441" r:id="rId6"/>
    <p:sldId id="449" r:id="rId7"/>
    <p:sldId id="450" r:id="rId8"/>
    <p:sldId id="451" r:id="rId9"/>
    <p:sldId id="452" r:id="rId10"/>
    <p:sldId id="453" r:id="rId11"/>
    <p:sldId id="448" r:id="rId12"/>
    <p:sldId id="455" r:id="rId13"/>
    <p:sldId id="456" r:id="rId14"/>
    <p:sldId id="457" r:id="rId15"/>
    <p:sldId id="458" r:id="rId16"/>
    <p:sldId id="459" r:id="rId17"/>
    <p:sldId id="460" r:id="rId18"/>
    <p:sldId id="461" r:id="rId19"/>
    <p:sldId id="462" r:id="rId20"/>
    <p:sldId id="463" r:id="rId21"/>
    <p:sldId id="464" r:id="rId22"/>
    <p:sldId id="465" r:id="rId23"/>
    <p:sldId id="466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445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290" y="-78"/>
      </p:cViewPr>
      <p:guideLst>
        <p:guide orient="horz" pos="2168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18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2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6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85720" y="1268760"/>
            <a:ext cx="8429684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latin typeface="Calibri" panose="020F0502020204030204" pitchFamily="34" charset="0"/>
              </a:rPr>
              <a:t>第</a:t>
            </a:r>
            <a:r>
              <a:rPr lang="en-US" altLang="zh-CN" sz="6000" dirty="0" smtClean="0">
                <a:latin typeface="Calibri" panose="020F0502020204030204" pitchFamily="34" charset="0"/>
              </a:rPr>
              <a:t>2</a:t>
            </a:r>
            <a:r>
              <a:rPr lang="zh-CN" altLang="en-US" sz="6000" dirty="0" smtClean="0">
                <a:latin typeface="Calibri" panose="020F0502020204030204" pitchFamily="34" charset="0"/>
              </a:rPr>
              <a:t>单元    因数与倍数</a:t>
            </a:r>
            <a:endParaRPr lang="zh-CN" altLang="en-US" sz="60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五年级数学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81588" y="3534107"/>
            <a:ext cx="8545930" cy="83099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r>
              <a:rPr lang="en-US" altLang="zh-CN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800" dirty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两数之和的奇偶性</a:t>
            </a:r>
            <a:endParaRPr lang="zh-CN" altLang="en-US" sz="4800" dirty="0" smtClean="0">
              <a:ln w="50800"/>
              <a:solidFill>
                <a:schemeClr val="bg1">
                  <a:shade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689973" y="2379789"/>
            <a:ext cx="7929618" cy="92333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  </a:t>
            </a:r>
            <a:r>
              <a:rPr lang="zh-CN" altLang="en-US" sz="5400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质数和合数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ext Box 2"/>
          <p:cNvSpPr txBox="1">
            <a:spLocks noChangeArrowheads="1"/>
          </p:cNvSpPr>
          <p:nvPr/>
        </p:nvSpPr>
        <p:spPr bwMode="auto">
          <a:xfrm>
            <a:off x="539750" y="1270000"/>
            <a:ext cx="71278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4400">
                <a:ea typeface="楷体" panose="02010609060101010101" pitchFamily="49" charset="-122"/>
              </a:rPr>
              <a:t>这个结论正确吗？</a:t>
            </a:r>
          </a:p>
        </p:txBody>
      </p:sp>
      <p:sp>
        <p:nvSpPr>
          <p:cNvPr id="84996" name="AutoShape 4"/>
          <p:cNvSpPr>
            <a:spLocks noChangeArrowheads="1"/>
          </p:cNvSpPr>
          <p:nvPr/>
        </p:nvSpPr>
        <p:spPr bwMode="auto">
          <a:xfrm>
            <a:off x="1477963" y="2351088"/>
            <a:ext cx="3311525" cy="1150937"/>
          </a:xfrm>
          <a:prstGeom prst="wedgeRoundRectCallout">
            <a:avLst>
              <a:gd name="adj1" fmla="val -50597"/>
              <a:gd name="adj2" fmla="val 81440"/>
              <a:gd name="adj3" fmla="val 16667"/>
            </a:avLst>
          </a:prstGeom>
          <a:solidFill>
            <a:srgbClr val="66FF33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r>
              <a:rPr lang="zh-CN" altLang="en-US" sz="3200">
                <a:ea typeface="宋体" panose="02010600030101010101" pitchFamily="2" charset="-122"/>
              </a:rPr>
              <a:t>我可以再找一些大数试一试。</a:t>
            </a:r>
          </a:p>
        </p:txBody>
      </p:sp>
      <p:pic>
        <p:nvPicPr>
          <p:cNvPr id="84997" name="Picture 5" descr="5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950" y="3070225"/>
            <a:ext cx="2019300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4998" name="AutoShape 6"/>
          <p:cNvSpPr>
            <a:spLocks noChangeArrowheads="1"/>
          </p:cNvSpPr>
          <p:nvPr/>
        </p:nvSpPr>
        <p:spPr bwMode="auto">
          <a:xfrm>
            <a:off x="5435600" y="2997200"/>
            <a:ext cx="3168650" cy="536575"/>
          </a:xfrm>
          <a:prstGeom prst="flowChartAlternateProcess">
            <a:avLst/>
          </a:prstGeom>
          <a:solidFill>
            <a:srgbClr val="00FF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 anchor="ctr"/>
          <a:lstStyle/>
          <a:p>
            <a:pPr algn="ctr"/>
            <a:r>
              <a:rPr lang="zh-CN" altLang="en-US" sz="3200"/>
              <a:t>534+319=853</a:t>
            </a:r>
          </a:p>
        </p:txBody>
      </p:sp>
      <p:sp>
        <p:nvSpPr>
          <p:cNvPr id="84999" name="AutoShape 7"/>
          <p:cNvSpPr>
            <a:spLocks noChangeArrowheads="1"/>
          </p:cNvSpPr>
          <p:nvPr/>
        </p:nvSpPr>
        <p:spPr bwMode="auto">
          <a:xfrm>
            <a:off x="5419725" y="4057650"/>
            <a:ext cx="3168650" cy="536575"/>
          </a:xfrm>
          <a:prstGeom prst="flowChartAlternateProcess">
            <a:avLst/>
          </a:prstGeom>
          <a:solidFill>
            <a:srgbClr val="00FF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 anchor="ctr"/>
          <a:lstStyle/>
          <a:p>
            <a:pPr algn="ctr"/>
            <a:r>
              <a:rPr lang="zh-CN" altLang="en-US" sz="3200"/>
              <a:t>奇数+偶数=奇数</a:t>
            </a:r>
          </a:p>
        </p:txBody>
      </p:sp>
      <p:sp>
        <p:nvSpPr>
          <p:cNvPr id="10" name="AutoShape 2"/>
          <p:cNvSpPr>
            <a:spLocks noChangeArrowheads="1"/>
          </p:cNvSpPr>
          <p:nvPr/>
        </p:nvSpPr>
        <p:spPr bwMode="auto">
          <a:xfrm>
            <a:off x="3275856" y="453732"/>
            <a:ext cx="2665412" cy="782786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3600" dirty="0">
                <a:ea typeface="楷体" panose="02010609060101010101" pitchFamily="49" charset="-122"/>
              </a:rPr>
              <a:t>回顾与反思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4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 bldLvl="0" autoUpdateAnimBg="0"/>
      <p:bldP spid="84996" grpId="0" bldLvl="0" animBg="1" autoUpdateAnimBg="0"/>
      <p:bldP spid="84998" grpId="0" bldLvl="0" animBg="1" autoUpdateAnimBg="0"/>
      <p:bldP spid="84999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179512" y="1125057"/>
            <a:ext cx="52642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探究两数之差的奇偶性。</a:t>
            </a:r>
            <a:endParaRPr lang="zh-CN" altLang="en-US" sz="66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47" name="Text Box 10"/>
          <p:cNvSpPr txBox="1">
            <a:spLocks noChangeArrowheads="1"/>
          </p:cNvSpPr>
          <p:nvPr/>
        </p:nvSpPr>
        <p:spPr bwMode="auto">
          <a:xfrm>
            <a:off x="2339752" y="3949058"/>
            <a:ext cx="3439717" cy="64633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altLang="zh-CN" sz="3600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-</a:t>
            </a:r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</a:p>
        </p:txBody>
      </p:sp>
      <p:sp>
        <p:nvSpPr>
          <p:cNvPr id="48" name="Text Box 11"/>
          <p:cNvSpPr txBox="1">
            <a:spLocks noChangeArrowheads="1"/>
          </p:cNvSpPr>
          <p:nvPr/>
        </p:nvSpPr>
        <p:spPr bwMode="auto">
          <a:xfrm>
            <a:off x="2339752" y="4870901"/>
            <a:ext cx="3439717" cy="646331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altLang="zh-CN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-</a:t>
            </a:r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altLang="zh-CN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奇</a:t>
            </a:r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数</a:t>
            </a:r>
            <a:endParaRPr lang="zh-CN" altLang="en-US" sz="36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" name="Text Box 12"/>
          <p:cNvSpPr txBox="1">
            <a:spLocks noChangeArrowheads="1"/>
          </p:cNvSpPr>
          <p:nvPr/>
        </p:nvSpPr>
        <p:spPr bwMode="auto">
          <a:xfrm>
            <a:off x="2356419" y="3022419"/>
            <a:ext cx="3439717" cy="646331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altLang="zh-CN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-</a:t>
            </a:r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</a:p>
        </p:txBody>
      </p:sp>
      <p:sp>
        <p:nvSpPr>
          <p:cNvPr id="52" name="Text Box 11"/>
          <p:cNvSpPr txBox="1">
            <a:spLocks noChangeArrowheads="1"/>
          </p:cNvSpPr>
          <p:nvPr/>
        </p:nvSpPr>
        <p:spPr bwMode="auto">
          <a:xfrm>
            <a:off x="2355614" y="2107070"/>
            <a:ext cx="3439717" cy="646331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altLang="zh-CN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-</a:t>
            </a:r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</a:p>
        </p:txBody>
      </p:sp>
      <p:pic>
        <p:nvPicPr>
          <p:cNvPr id="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9194" y="5805264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338147" y="6163943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3200" b="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51" grpId="0" animBg="1"/>
      <p:bldP spid="5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79512" y="821680"/>
            <a:ext cx="46185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/>
              <a:t>1</a:t>
            </a:r>
            <a:r>
              <a:rPr lang="en-US" altLang="zh-CN" sz="2800" i="1" dirty="0"/>
              <a:t>.</a:t>
            </a:r>
            <a:r>
              <a:rPr lang="zh-CN" altLang="zh-CN" sz="2800" dirty="0"/>
              <a:t>教材第</a:t>
            </a:r>
            <a:r>
              <a:rPr lang="en-US" altLang="zh-CN" sz="2800" dirty="0"/>
              <a:t>16</a:t>
            </a:r>
            <a:r>
              <a:rPr lang="zh-CN" altLang="zh-CN" sz="2800" dirty="0"/>
              <a:t>页练习四第</a:t>
            </a:r>
            <a:r>
              <a:rPr lang="en-US" altLang="zh-CN" sz="2800" dirty="0"/>
              <a:t>4</a:t>
            </a:r>
            <a:r>
              <a:rPr lang="zh-CN" altLang="zh-CN" sz="2800" dirty="0"/>
              <a:t>题。</a:t>
            </a:r>
          </a:p>
        </p:txBody>
      </p:sp>
      <p:sp>
        <p:nvSpPr>
          <p:cNvPr id="3" name="矩形 2"/>
          <p:cNvSpPr/>
          <p:nvPr/>
        </p:nvSpPr>
        <p:spPr>
          <a:xfrm>
            <a:off x="2267744" y="3626401"/>
            <a:ext cx="3600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奇数</a:t>
            </a:r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×</a:t>
            </a:r>
            <a:r>
              <a:rPr lang="zh-CN" altLang="zh-CN" sz="4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奇数</a:t>
            </a:r>
            <a:r>
              <a:rPr lang="zh-CN" altLang="zh-CN" sz="4000" i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90578" y="3629921"/>
            <a:ext cx="155363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奇数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94106" y="4429560"/>
            <a:ext cx="34300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奇数</a:t>
            </a:r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×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偶数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90578" y="4429560"/>
            <a:ext cx="155363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偶数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98290" y="5221649"/>
            <a:ext cx="274947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偶数</a:t>
            </a:r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×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偶数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90578" y="5221648"/>
            <a:ext cx="155363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偶数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747" y="1172614"/>
            <a:ext cx="911025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奇数与奇数的积是奇数还是偶数？奇数与偶数的积是奇数还是偶数？偶数与偶数的积呢？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827584" y="548481"/>
            <a:ext cx="46185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/>
              <a:t>2</a:t>
            </a:r>
            <a:r>
              <a:rPr lang="en-US" altLang="zh-CN" sz="2800" i="1" dirty="0"/>
              <a:t>.</a:t>
            </a:r>
            <a:r>
              <a:rPr lang="zh-CN" altLang="zh-CN" sz="2800" dirty="0"/>
              <a:t>教材第</a:t>
            </a:r>
            <a:r>
              <a:rPr lang="en-US" altLang="zh-CN" sz="2800" dirty="0"/>
              <a:t>17</a:t>
            </a:r>
            <a:r>
              <a:rPr lang="zh-CN" altLang="zh-CN" sz="2800" dirty="0"/>
              <a:t>页练习四第</a:t>
            </a:r>
            <a:r>
              <a:rPr lang="en-US" altLang="zh-CN" sz="2800" dirty="0"/>
              <a:t>6</a:t>
            </a:r>
            <a:r>
              <a:rPr lang="zh-CN" altLang="zh-CN" sz="2800" dirty="0"/>
              <a:t>题。</a:t>
            </a:r>
          </a:p>
        </p:txBody>
      </p:sp>
      <p:sp>
        <p:nvSpPr>
          <p:cNvPr id="2" name="矩形 1"/>
          <p:cNvSpPr/>
          <p:nvPr/>
        </p:nvSpPr>
        <p:spPr>
          <a:xfrm>
            <a:off x="611560" y="5232102"/>
            <a:ext cx="80976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30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人分两队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若甲队人数是奇数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则乙队人数为奇数。若甲队人数为偶数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则乙队人数为偶数。</a:t>
            </a:r>
          </a:p>
        </p:txBody>
      </p:sp>
      <p:grpSp>
        <p:nvGrpSpPr>
          <p:cNvPr id="7" name="Group 19"/>
          <p:cNvGrpSpPr/>
          <p:nvPr/>
        </p:nvGrpSpPr>
        <p:grpSpPr bwMode="auto">
          <a:xfrm>
            <a:off x="395536" y="980728"/>
            <a:ext cx="8407461" cy="4173902"/>
            <a:chOff x="739" y="969"/>
            <a:chExt cx="4228" cy="2099"/>
          </a:xfrm>
        </p:grpSpPr>
        <p:grpSp>
          <p:nvGrpSpPr>
            <p:cNvPr id="8" name="组合 1"/>
            <p:cNvGrpSpPr/>
            <p:nvPr/>
          </p:nvGrpSpPr>
          <p:grpSpPr bwMode="auto">
            <a:xfrm>
              <a:off x="739" y="1015"/>
              <a:ext cx="4201" cy="2053"/>
              <a:chOff x="1115617" y="1589534"/>
              <a:chExt cx="6667806" cy="3259943"/>
            </a:xfrm>
          </p:grpSpPr>
          <p:sp>
            <p:nvSpPr>
              <p:cNvPr id="10" name="文本框 37"/>
              <p:cNvSpPr txBox="1">
                <a:spLocks noChangeArrowheads="1"/>
              </p:cNvSpPr>
              <p:nvPr/>
            </p:nvSpPr>
            <p:spPr bwMode="auto">
              <a:xfrm>
                <a:off x="1115617" y="1589534"/>
                <a:ext cx="344852" cy="5454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3200" dirty="0" smtClean="0">
                    <a:solidFill>
                      <a:schemeClr val="tx1"/>
                    </a:solidFill>
                    <a:ea typeface="宋体" panose="02010600030101010101" pitchFamily="2" charset="-122"/>
                  </a:rPr>
                  <a:t>6.</a:t>
                </a:r>
                <a:endParaRPr lang="en-US" altLang="zh-CN" sz="3200" dirty="0">
                  <a:solidFill>
                    <a:schemeClr val="tx1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" name="文本框 37"/>
              <p:cNvSpPr txBox="1">
                <a:spLocks noChangeArrowheads="1"/>
              </p:cNvSpPr>
              <p:nvPr/>
            </p:nvSpPr>
            <p:spPr bwMode="auto">
              <a:xfrm>
                <a:off x="1205762" y="3950544"/>
                <a:ext cx="6577661" cy="8989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dirty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30</a:t>
                </a:r>
                <a:r>
                  <a:rPr lang="zh-CN" altLang="en-US" dirty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个学生要分成甲、乙两队。如果甲队人数为奇数，乙队人数为奇数还是偶数？如果甲队人数为偶数呢？</a:t>
                </a:r>
                <a:endParaRPr lang="en-US" altLang="zh-CN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pic>
          <p:nvPicPr>
            <p:cNvPr id="9" name="Picture 18" descr="65副本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0" y="969"/>
              <a:ext cx="4037" cy="1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9512" y="821680"/>
            <a:ext cx="17379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填空。</a:t>
            </a:r>
          </a:p>
        </p:txBody>
      </p:sp>
      <p:sp>
        <p:nvSpPr>
          <p:cNvPr id="3" name="矩形 2"/>
          <p:cNvSpPr/>
          <p:nvPr/>
        </p:nvSpPr>
        <p:spPr>
          <a:xfrm>
            <a:off x="40941" y="1205463"/>
            <a:ext cx="4681090" cy="969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(1)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偶数</a:t>
            </a: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+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奇数</a:t>
            </a: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=(</a:t>
            </a:r>
            <a:r>
              <a:rPr lang="zh-CN" altLang="zh-CN" sz="38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8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</a:t>
            </a:r>
          </a:p>
        </p:txBody>
      </p:sp>
      <p:sp>
        <p:nvSpPr>
          <p:cNvPr id="4" name="矩形 3"/>
          <p:cNvSpPr/>
          <p:nvPr/>
        </p:nvSpPr>
        <p:spPr>
          <a:xfrm>
            <a:off x="5043095" y="1224608"/>
            <a:ext cx="3993401" cy="969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奇数</a:t>
            </a: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-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偶数</a:t>
            </a: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=(</a:t>
            </a:r>
            <a:r>
              <a:rPr lang="zh-CN" altLang="zh-CN" sz="38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8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</a:t>
            </a:r>
          </a:p>
        </p:txBody>
      </p:sp>
      <p:sp>
        <p:nvSpPr>
          <p:cNvPr id="5" name="矩形 4"/>
          <p:cNvSpPr/>
          <p:nvPr/>
        </p:nvSpPr>
        <p:spPr>
          <a:xfrm>
            <a:off x="35496" y="2141567"/>
            <a:ext cx="878497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(2)10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个奇数相加的和是</a:t>
            </a: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8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8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en-US" altLang="zh-CN" sz="3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</a:t>
            </a: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;10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个偶数相加的和是</a:t>
            </a: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8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8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数。</a:t>
            </a:r>
          </a:p>
        </p:txBody>
      </p:sp>
      <p:sp>
        <p:nvSpPr>
          <p:cNvPr id="6" name="矩形 5"/>
          <p:cNvSpPr/>
          <p:nvPr/>
        </p:nvSpPr>
        <p:spPr>
          <a:xfrm>
            <a:off x="35496" y="3729513"/>
            <a:ext cx="9001000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(3)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豆豆和妈妈今年的年龄和是奇数</a:t>
            </a: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那么若干年后</a:t>
            </a: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豆豆和妈妈的年龄和是奇数还是偶数</a:t>
            </a: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zh-CN" sz="38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23957" y="1205463"/>
            <a:ext cx="671979" cy="969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奇</a:t>
            </a:r>
            <a:endParaRPr lang="zh-CN" altLang="en-US" sz="3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644437" y="1235368"/>
            <a:ext cx="671979" cy="969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奇</a:t>
            </a:r>
            <a:endParaRPr lang="zh-CN" altLang="en-US" sz="3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124157" y="2180661"/>
            <a:ext cx="671979" cy="969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偶</a:t>
            </a:r>
          </a:p>
        </p:txBody>
      </p:sp>
      <p:sp>
        <p:nvSpPr>
          <p:cNvPr id="17" name="矩形 16"/>
          <p:cNvSpPr/>
          <p:nvPr/>
        </p:nvSpPr>
        <p:spPr>
          <a:xfrm>
            <a:off x="2675885" y="3035568"/>
            <a:ext cx="671979" cy="969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偶</a:t>
            </a:r>
          </a:p>
        </p:txBody>
      </p:sp>
      <p:sp>
        <p:nvSpPr>
          <p:cNvPr id="18" name="矩形 17"/>
          <p:cNvSpPr/>
          <p:nvPr/>
        </p:nvSpPr>
        <p:spPr>
          <a:xfrm>
            <a:off x="3207312" y="5339559"/>
            <a:ext cx="1159292" cy="969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奇</a:t>
            </a:r>
            <a:r>
              <a:rPr lang="zh-CN" altLang="en-US" sz="3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数</a:t>
            </a:r>
            <a:endParaRPr lang="zh-CN" altLang="en-US" sz="3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51520" y="1086461"/>
            <a:ext cx="8139449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rgbClr val="000000"/>
                </a:solidFill>
              </a:rPr>
              <a:t>学会了判断两数相加的和是奇数还是偶数。</a:t>
            </a:r>
            <a:endParaRPr lang="zh-CN" altLang="zh-CN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97576" y="3789040"/>
            <a:ext cx="8139449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srgbClr val="000000"/>
                </a:solidFill>
              </a:rPr>
              <a:t>知道了两数差的奇偶性</a:t>
            </a:r>
            <a:r>
              <a:rPr lang="en-US" altLang="zh-CN" sz="3200" dirty="0">
                <a:solidFill>
                  <a:srgbClr val="000000"/>
                </a:solidFill>
              </a:rPr>
              <a:t>,</a:t>
            </a:r>
            <a:r>
              <a:rPr lang="zh-CN" altLang="en-US" sz="3200" dirty="0">
                <a:solidFill>
                  <a:srgbClr val="000000"/>
                </a:solidFill>
              </a:rPr>
              <a:t>两数积的奇偶性。</a:t>
            </a:r>
            <a:endParaRPr lang="zh-CN" altLang="zh-CN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1378767" y="5124187"/>
            <a:ext cx="3439717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-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奇数</a:t>
            </a: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4942233" y="5118312"/>
            <a:ext cx="3439717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-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4897308" y="4481376"/>
            <a:ext cx="3439717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-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</a:p>
        </p:txBody>
      </p:sp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1403648" y="4437112"/>
            <a:ext cx="3439717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-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2451354" y="1772816"/>
            <a:ext cx="345626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+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2451354" y="2459891"/>
            <a:ext cx="345626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+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</a:p>
        </p:txBody>
      </p:sp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2452374" y="3096827"/>
            <a:ext cx="348777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+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  <p:bldP spid="17" grpId="0"/>
      <p:bldP spid="18" grpId="0"/>
      <p:bldP spid="19" grpId="0"/>
      <p:bldP spid="20" grpId="0" bldLvl="0" autoUpdateAnimBg="0"/>
      <p:bldP spid="21" grpId="0" bldLvl="0" autoUpdateAnimBg="0"/>
      <p:bldP spid="22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35496" y="836637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17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页练习四第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7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99592" y="4509122"/>
            <a:ext cx="17299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/>
              <a:t>如</a:t>
            </a:r>
            <a:r>
              <a:rPr lang="en-US" altLang="zh-CN" sz="4000" dirty="0"/>
              <a:t>:10= </a:t>
            </a:r>
            <a:endParaRPr lang="zh-CN" altLang="en-US" sz="4000" dirty="0"/>
          </a:p>
        </p:txBody>
      </p:sp>
      <p:sp>
        <p:nvSpPr>
          <p:cNvPr id="4" name="矩形 3"/>
          <p:cNvSpPr/>
          <p:nvPr/>
        </p:nvSpPr>
        <p:spPr>
          <a:xfrm>
            <a:off x="2339752" y="4509122"/>
            <a:ext cx="9589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3+7</a:t>
            </a:r>
            <a:endParaRPr lang="zh-CN" altLang="en-US" sz="4000" dirty="0"/>
          </a:p>
        </p:txBody>
      </p:sp>
      <p:sp>
        <p:nvSpPr>
          <p:cNvPr id="5" name="矩形 4"/>
          <p:cNvSpPr/>
          <p:nvPr/>
        </p:nvSpPr>
        <p:spPr>
          <a:xfrm>
            <a:off x="4880854" y="4509121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8=</a:t>
            </a:r>
            <a:endParaRPr lang="zh-CN" altLang="en-US" sz="4000" dirty="0"/>
          </a:p>
        </p:txBody>
      </p:sp>
      <p:sp>
        <p:nvSpPr>
          <p:cNvPr id="6" name="矩形 5"/>
          <p:cNvSpPr/>
          <p:nvPr/>
        </p:nvSpPr>
        <p:spPr>
          <a:xfrm>
            <a:off x="5413283" y="4509120"/>
            <a:ext cx="9589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3+5</a:t>
            </a:r>
            <a:endParaRPr lang="zh-CN" altLang="en-US" sz="4000" dirty="0"/>
          </a:p>
        </p:txBody>
      </p:sp>
      <p:sp>
        <p:nvSpPr>
          <p:cNvPr id="7" name="矩形 6"/>
          <p:cNvSpPr/>
          <p:nvPr/>
        </p:nvSpPr>
        <p:spPr>
          <a:xfrm>
            <a:off x="1547664" y="5217009"/>
            <a:ext cx="9589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20=</a:t>
            </a:r>
            <a:endParaRPr lang="zh-CN" altLang="en-US" sz="4000" dirty="0"/>
          </a:p>
        </p:txBody>
      </p:sp>
      <p:sp>
        <p:nvSpPr>
          <p:cNvPr id="8" name="矩形 7"/>
          <p:cNvSpPr/>
          <p:nvPr/>
        </p:nvSpPr>
        <p:spPr>
          <a:xfrm>
            <a:off x="2346751" y="5217008"/>
            <a:ext cx="25074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13+7=17+3</a:t>
            </a:r>
            <a:endParaRPr lang="zh-CN" altLang="en-US" sz="4000" dirty="0"/>
          </a:p>
        </p:txBody>
      </p:sp>
      <p:pic>
        <p:nvPicPr>
          <p:cNvPr id="1025" name="Picture 1" descr="C:\Users\mengxun\AppData\Roaming\Tencent\Users\704695030\QQ\WinTemp\RichOle\HL{`JYROVGR4X88B0IMGQH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54613"/>
            <a:ext cx="7992888" cy="2361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文本框 37"/>
          <p:cNvSpPr txBox="1">
            <a:spLocks noChangeArrowheads="1"/>
          </p:cNvSpPr>
          <p:nvPr/>
        </p:nvSpPr>
        <p:spPr bwMode="auto">
          <a:xfrm>
            <a:off x="35496" y="1772816"/>
            <a:ext cx="432048" cy="62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ea typeface="宋体" panose="02010600030101010101" pitchFamily="2" charset="-122"/>
              </a:rPr>
              <a:t>7.</a:t>
            </a:r>
            <a:endParaRPr lang="en-US" altLang="zh-CN" sz="32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251520" y="981075"/>
            <a:ext cx="7848872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</a:t>
            </a:r>
            <a:r>
              <a:rPr lang="zh-CN" altLang="en-US" sz="4000" dirty="0">
                <a:solidFill>
                  <a:srgbClr val="FF3399"/>
                </a:solidFill>
              </a:rPr>
              <a:t>（难点题）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两个质数的和是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，积是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91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，这两个质数分别是多少？</a:t>
            </a: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2555776" y="3882338"/>
            <a:ext cx="111591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FF0000"/>
                </a:solidFill>
              </a:rPr>
              <a:t>13</a:t>
            </a:r>
            <a:endParaRPr lang="en-US" altLang="zh-CN" sz="4800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99383" y="3894147"/>
            <a:ext cx="6367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>
                <a:solidFill>
                  <a:srgbClr val="FF0000"/>
                </a:solidFill>
              </a:rPr>
              <a:t> 7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07504" y="980728"/>
            <a:ext cx="91450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.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什么样的数是偶数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什么样的数是奇数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020" y="3372092"/>
            <a:ext cx="8892033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.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偶数是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的倍数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那么偶数除以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余数是几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奇数除以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余数又是几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6777" y="1802432"/>
            <a:ext cx="795080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</a:rPr>
              <a:t>整数中</a:t>
            </a:r>
            <a:r>
              <a:rPr lang="en-US" altLang="zh-CN" sz="3200" dirty="0">
                <a:solidFill>
                  <a:srgbClr val="FF0000"/>
                </a:solidFill>
              </a:rPr>
              <a:t>,</a:t>
            </a:r>
            <a:r>
              <a:rPr lang="zh-CN" altLang="zh-CN" sz="3200" dirty="0">
                <a:solidFill>
                  <a:srgbClr val="FF0000"/>
                </a:solidFill>
              </a:rPr>
              <a:t>是</a:t>
            </a:r>
            <a:r>
              <a:rPr lang="en-US" altLang="zh-CN" sz="3200" dirty="0">
                <a:solidFill>
                  <a:srgbClr val="FF0000"/>
                </a:solidFill>
              </a:rPr>
              <a:t>2</a:t>
            </a:r>
            <a:r>
              <a:rPr lang="zh-CN" altLang="zh-CN" sz="3200" dirty="0">
                <a:solidFill>
                  <a:srgbClr val="FF0000"/>
                </a:solidFill>
              </a:rPr>
              <a:t>的倍数的数叫偶数</a:t>
            </a:r>
            <a:r>
              <a:rPr lang="en-US" altLang="zh-CN" sz="3200" dirty="0">
                <a:solidFill>
                  <a:srgbClr val="FF0000"/>
                </a:solidFill>
              </a:rPr>
              <a:t>,0</a:t>
            </a:r>
            <a:r>
              <a:rPr lang="zh-CN" altLang="zh-CN" sz="3200" dirty="0">
                <a:solidFill>
                  <a:srgbClr val="FF0000"/>
                </a:solidFill>
              </a:rPr>
              <a:t>也是偶数。不是</a:t>
            </a:r>
            <a:r>
              <a:rPr lang="en-US" altLang="zh-CN" sz="3200" dirty="0">
                <a:solidFill>
                  <a:srgbClr val="FF0000"/>
                </a:solidFill>
              </a:rPr>
              <a:t>2</a:t>
            </a:r>
            <a:r>
              <a:rPr lang="zh-CN" altLang="zh-CN" sz="3200" dirty="0">
                <a:solidFill>
                  <a:srgbClr val="FF0000"/>
                </a:solidFill>
              </a:rPr>
              <a:t>的倍数的数叫奇数。</a:t>
            </a:r>
          </a:p>
        </p:txBody>
      </p:sp>
      <p:sp>
        <p:nvSpPr>
          <p:cNvPr id="11" name="矩形 10"/>
          <p:cNvSpPr/>
          <p:nvPr/>
        </p:nvSpPr>
        <p:spPr>
          <a:xfrm>
            <a:off x="581634" y="4667652"/>
            <a:ext cx="795080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</a:rPr>
              <a:t>偶数除以</a:t>
            </a:r>
            <a:r>
              <a:rPr lang="en-US" altLang="zh-CN" sz="3200" dirty="0">
                <a:solidFill>
                  <a:srgbClr val="FF0000"/>
                </a:solidFill>
              </a:rPr>
              <a:t>2,</a:t>
            </a:r>
            <a:r>
              <a:rPr lang="zh-CN" altLang="zh-CN" sz="3200" dirty="0">
                <a:solidFill>
                  <a:srgbClr val="FF0000"/>
                </a:solidFill>
              </a:rPr>
              <a:t>余数是</a:t>
            </a:r>
            <a:r>
              <a:rPr lang="en-US" altLang="zh-CN" sz="3200" dirty="0">
                <a:solidFill>
                  <a:srgbClr val="FF0000"/>
                </a:solidFill>
              </a:rPr>
              <a:t>0(</a:t>
            </a:r>
            <a:r>
              <a:rPr lang="zh-CN" altLang="zh-CN" sz="3200" dirty="0" smtClean="0">
                <a:solidFill>
                  <a:srgbClr val="FF0000"/>
                </a:solidFill>
              </a:rPr>
              <a:t>或没有</a:t>
            </a:r>
            <a:r>
              <a:rPr lang="zh-CN" altLang="zh-CN" sz="3200" dirty="0">
                <a:solidFill>
                  <a:srgbClr val="FF0000"/>
                </a:solidFill>
              </a:rPr>
              <a:t>余数</a:t>
            </a:r>
            <a:r>
              <a:rPr lang="en-US" altLang="zh-CN" sz="3200" dirty="0">
                <a:solidFill>
                  <a:srgbClr val="FF0000"/>
                </a:solidFill>
              </a:rPr>
              <a:t>);</a:t>
            </a:r>
            <a:r>
              <a:rPr lang="zh-CN" altLang="zh-CN" sz="3200" dirty="0">
                <a:solidFill>
                  <a:srgbClr val="FF0000"/>
                </a:solidFill>
              </a:rPr>
              <a:t>奇数除以</a:t>
            </a:r>
            <a:r>
              <a:rPr lang="en-US" altLang="zh-CN" sz="3200" dirty="0">
                <a:solidFill>
                  <a:srgbClr val="FF0000"/>
                </a:solidFill>
              </a:rPr>
              <a:t>2,</a:t>
            </a:r>
            <a:r>
              <a:rPr lang="zh-CN" altLang="zh-CN" sz="3200" dirty="0">
                <a:solidFill>
                  <a:srgbClr val="FF0000"/>
                </a:solidFill>
              </a:rPr>
              <a:t>余数是</a:t>
            </a:r>
            <a:r>
              <a:rPr lang="en-US" altLang="zh-CN" sz="3200" dirty="0">
                <a:solidFill>
                  <a:srgbClr val="FF0000"/>
                </a:solidFill>
              </a:rPr>
              <a:t>1</a:t>
            </a:r>
            <a:r>
              <a:rPr lang="zh-CN" altLang="zh-CN" sz="3200" dirty="0">
                <a:solidFill>
                  <a:srgbClr val="FF0000"/>
                </a:solidFill>
              </a:rPr>
              <a:t>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49518" y="758379"/>
            <a:ext cx="7345363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40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（易错题）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我是聪明的小法官。 对的打“√”，错的打“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×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”。</a:t>
            </a: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6948264" y="2577579"/>
            <a:ext cx="129698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5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5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-252536" y="2698670"/>
            <a:ext cx="964238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4000" dirty="0"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4000" dirty="0"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4000" dirty="0" smtClean="0"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最小的</a:t>
            </a:r>
            <a:r>
              <a:rPr lang="zh-CN" altLang="en-US" sz="4000" dirty="0"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质数是</a:t>
            </a:r>
            <a:r>
              <a:rPr lang="en-US" altLang="zh-CN" sz="4000" dirty="0"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4000" dirty="0"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             </a:t>
            </a:r>
            <a:r>
              <a:rPr lang="zh-CN" altLang="en-US" sz="4000" dirty="0" smtClean="0"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           </a:t>
            </a:r>
            <a:r>
              <a:rPr lang="zh-CN" altLang="en-US" sz="4000" dirty="0"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-252536" y="3626093"/>
            <a:ext cx="965841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4000" dirty="0"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4000" dirty="0"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）偶数不都是合数。           </a:t>
            </a:r>
            <a:r>
              <a:rPr lang="zh-CN" altLang="en-US" sz="4000" dirty="0" smtClean="0"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           </a:t>
            </a:r>
            <a:r>
              <a:rPr lang="zh-CN" altLang="en-US" sz="4000" dirty="0"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-252536" y="4542329"/>
            <a:ext cx="9546203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4000" dirty="0"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4000" dirty="0"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）两个质数的和一定是质数 </a:t>
            </a:r>
            <a:r>
              <a:rPr lang="zh-CN" altLang="en-US" sz="4000" dirty="0" smtClean="0"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4000" dirty="0" smtClean="0">
              <a:solidFill>
                <a:schemeClr val="accent6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4000" dirty="0"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4000" dirty="0" smtClean="0"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    </a:t>
            </a:r>
            <a:r>
              <a:rPr lang="zh-CN" altLang="en-US" sz="4000" dirty="0" smtClean="0"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           </a:t>
            </a:r>
            <a:r>
              <a:rPr lang="zh-CN" altLang="en-US" sz="4000" dirty="0"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</a:p>
        </p:txBody>
      </p: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6947420" y="3475946"/>
            <a:ext cx="129698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√</a:t>
            </a:r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6948264" y="5013176"/>
            <a:ext cx="129698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5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5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  <p:bldP spid="21" grpId="0" autoUpdateAnimBg="0"/>
      <p:bldP spid="23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07504" y="638015"/>
            <a:ext cx="7992888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（变式题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五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年级一班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人的年龄的和是奇数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过若干年后这些人还健在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他们的年龄之和是奇数还是偶数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277387" y="3086958"/>
            <a:ext cx="8064896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40</a:t>
            </a:r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人若干年增加的数是偶数</a:t>
            </a:r>
            <a:r>
              <a:rPr lang="en-US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奇数加上偶数还是奇数</a:t>
            </a:r>
            <a:r>
              <a:rPr lang="en-US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所以过若干年后他们的年龄之和是奇数。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5496" y="836126"/>
            <a:ext cx="8496944" cy="360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8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en-US" sz="3800" dirty="0" smtClean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（拓展题）</a:t>
            </a:r>
            <a:r>
              <a:rPr lang="zh-CN" altLang="en-US" sz="38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</a:t>
            </a:r>
            <a:r>
              <a:rPr lang="zh-CN" altLang="en-US" sz="3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明、小红、小刚三人的年龄正好是三个连续的偶数</a:t>
            </a:r>
            <a:r>
              <a:rPr lang="en-US" altLang="zh-CN" sz="3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他们的年龄总和是</a:t>
            </a:r>
            <a:r>
              <a:rPr lang="en-US" altLang="zh-CN" sz="3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48</a:t>
            </a:r>
            <a:r>
              <a:rPr lang="zh-CN" altLang="en-US" sz="3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岁</a:t>
            </a:r>
            <a:r>
              <a:rPr lang="en-US" altLang="zh-CN" sz="3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他们中最小的是多少岁</a:t>
            </a:r>
            <a:r>
              <a:rPr lang="en-US" altLang="zh-CN" sz="3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r>
              <a:rPr lang="zh-CN" altLang="en-US" sz="3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最大的是多少岁</a:t>
            </a:r>
            <a:r>
              <a:rPr lang="en-US" altLang="zh-CN" sz="3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en-US" sz="38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79512" y="4442336"/>
            <a:ext cx="864096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答：他们</a:t>
            </a:r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中最小的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en-US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14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岁，最大的</a:t>
            </a:r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en-US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岁</a:t>
            </a:r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4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1520" y="1055638"/>
            <a:ext cx="874801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.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如果用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表示自然数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那么偶数可以用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表示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奇数该怎样表示呢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528" y="3789040"/>
            <a:ext cx="874801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.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偶数、奇数在日常生活中又叫什么数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3648" y="2642269"/>
            <a:ext cx="53584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</a:rPr>
              <a:t>用</a:t>
            </a:r>
            <a:r>
              <a:rPr lang="en-US" altLang="zh-CN" sz="3200" dirty="0">
                <a:solidFill>
                  <a:srgbClr val="FF0000"/>
                </a:solidFill>
              </a:rPr>
              <a:t>2</a:t>
            </a:r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3200" dirty="0">
                <a:solidFill>
                  <a:srgbClr val="FF0000"/>
                </a:solidFill>
              </a:rPr>
              <a:t>+1(</a:t>
            </a:r>
            <a:r>
              <a:rPr lang="zh-CN" altLang="en-US" sz="3200" dirty="0">
                <a:solidFill>
                  <a:srgbClr val="FF0000"/>
                </a:solidFill>
              </a:rPr>
              <a:t>或</a:t>
            </a:r>
            <a:r>
              <a:rPr lang="en-US" altLang="zh-CN" sz="3200" dirty="0">
                <a:solidFill>
                  <a:srgbClr val="FF0000"/>
                </a:solidFill>
              </a:rPr>
              <a:t>2</a:t>
            </a:r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3200" dirty="0">
                <a:solidFill>
                  <a:srgbClr val="FF0000"/>
                </a:solidFill>
              </a:rPr>
              <a:t>-1)</a:t>
            </a:r>
            <a:r>
              <a:rPr lang="zh-CN" altLang="en-US" sz="3200" dirty="0">
                <a:solidFill>
                  <a:srgbClr val="FF0000"/>
                </a:solidFill>
              </a:rPr>
              <a:t>表示</a:t>
            </a:r>
            <a:r>
              <a:rPr lang="zh-CN" altLang="en-US" sz="3200" dirty="0" smtClean="0">
                <a:solidFill>
                  <a:srgbClr val="FF0000"/>
                </a:solidFill>
              </a:rPr>
              <a:t>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7661" y="4788441"/>
            <a:ext cx="79508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</a:rPr>
              <a:t>偶数</a:t>
            </a:r>
            <a:r>
              <a:rPr lang="zh-CN" altLang="en-US" sz="3200" dirty="0">
                <a:solidFill>
                  <a:srgbClr val="FF0000"/>
                </a:solidFill>
              </a:rPr>
              <a:t>又叫做双数</a:t>
            </a:r>
            <a:r>
              <a:rPr lang="en-US" altLang="zh-CN" sz="3200" dirty="0">
                <a:solidFill>
                  <a:srgbClr val="FF0000"/>
                </a:solidFill>
              </a:rPr>
              <a:t>,</a:t>
            </a:r>
            <a:r>
              <a:rPr lang="zh-CN" altLang="en-US" sz="3200" dirty="0">
                <a:solidFill>
                  <a:srgbClr val="FF0000"/>
                </a:solidFill>
              </a:rPr>
              <a:t>奇数又叫做单数</a:t>
            </a:r>
            <a:r>
              <a:rPr lang="zh-CN" altLang="en-US" sz="3200" dirty="0" smtClean="0">
                <a:solidFill>
                  <a:srgbClr val="FF0000"/>
                </a:solidFill>
              </a:rPr>
              <a:t>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96" y="908720"/>
            <a:ext cx="874801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如果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用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个正方形表示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一个接一个摆成两行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偶数总能摆成什么图形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奇数呢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小组里一部分同学用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个正方形摆一摆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另一部分同学用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个正方形摆一摆。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496" y="2988241"/>
            <a:ext cx="33906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用</a:t>
            </a:r>
            <a:r>
              <a:rPr lang="en-US" altLang="zh-CN" sz="3200" dirty="0"/>
              <a:t>5</a:t>
            </a:r>
            <a:r>
              <a:rPr lang="zh-CN" altLang="zh-CN" sz="3200" dirty="0"/>
              <a:t>个正方形摆的</a:t>
            </a:r>
            <a:r>
              <a:rPr lang="en-US" altLang="zh-CN" sz="3200" dirty="0"/>
              <a:t>:</a:t>
            </a:r>
            <a:endParaRPr lang="zh-CN" altLang="zh-CN" sz="3200" dirty="0"/>
          </a:p>
        </p:txBody>
      </p:sp>
      <p:pic>
        <p:nvPicPr>
          <p:cNvPr id="12" name="r27_1.jpg" descr="id:2147505051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3933056"/>
            <a:ext cx="4392136" cy="122413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853736" y="2996952"/>
            <a:ext cx="33906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/>
              <a:t>用</a:t>
            </a:r>
            <a:r>
              <a:rPr lang="en-US" altLang="zh-CN" sz="3200" dirty="0" smtClean="0"/>
              <a:t>6</a:t>
            </a:r>
            <a:r>
              <a:rPr lang="zh-CN" altLang="zh-CN" sz="3200" dirty="0" smtClean="0"/>
              <a:t>个</a:t>
            </a:r>
            <a:r>
              <a:rPr lang="zh-CN" altLang="zh-CN" sz="3200" dirty="0"/>
              <a:t>正方形摆的</a:t>
            </a:r>
            <a:r>
              <a:rPr lang="en-US" altLang="zh-CN" sz="3200" dirty="0"/>
              <a:t>:</a:t>
            </a:r>
            <a:endParaRPr lang="zh-CN" altLang="zh-CN" sz="3200" dirty="0"/>
          </a:p>
        </p:txBody>
      </p:sp>
      <p:pic>
        <p:nvPicPr>
          <p:cNvPr id="14" name="r28.jpg" descr="id:2147505058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8104" y="3723186"/>
            <a:ext cx="2094957" cy="14340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7544" y="5285624"/>
            <a:ext cx="63642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偶数总能摆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成长方形。奇数不能。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10" name="TextBox 14"/>
          <p:cNvSpPr txBox="1"/>
          <p:nvPr/>
        </p:nvSpPr>
        <p:spPr>
          <a:xfrm>
            <a:off x="251520" y="1196752"/>
            <a:ext cx="79928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游戏规则：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0" name="TextBox 14"/>
          <p:cNvSpPr txBox="1"/>
          <p:nvPr/>
        </p:nvSpPr>
        <p:spPr>
          <a:xfrm>
            <a:off x="2483769" y="767316"/>
            <a:ext cx="2952328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掷骰子的游戏</a:t>
            </a:r>
          </a:p>
        </p:txBody>
      </p:sp>
      <p:sp>
        <p:nvSpPr>
          <p:cNvPr id="51" name="TextBox 14"/>
          <p:cNvSpPr txBox="1"/>
          <p:nvPr/>
        </p:nvSpPr>
        <p:spPr>
          <a:xfrm>
            <a:off x="179512" y="1700808"/>
            <a:ext cx="79928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一个同学掷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掷出的是数字几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就再加上这个数字。</a:t>
            </a:r>
          </a:p>
        </p:txBody>
      </p:sp>
      <p:sp>
        <p:nvSpPr>
          <p:cNvPr id="52" name="TextBox 14"/>
          <p:cNvSpPr txBox="1"/>
          <p:nvPr/>
        </p:nvSpPr>
        <p:spPr>
          <a:xfrm>
            <a:off x="251520" y="2912458"/>
            <a:ext cx="835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如果和是奇数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就有奖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;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如果和是偶数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没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有奖。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3573016"/>
            <a:ext cx="83409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小组里每人掷一次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组长记录下同学们算出的和是奇数还是偶数。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7664" y="4893548"/>
            <a:ext cx="52565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一个得大奖的都没有</a:t>
            </a:r>
            <a:r>
              <a:rPr lang="en-US" altLang="zh-CN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!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91913" y="5601434"/>
            <a:ext cx="52565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这</a:t>
            </a:r>
            <a:r>
              <a:rPr lang="zh-CN" altLang="zh-CN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是什么原因呢</a:t>
            </a:r>
            <a:r>
              <a:rPr lang="en-US" altLang="zh-CN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1" grpId="0"/>
      <p:bldP spid="52" grpId="0"/>
      <p:bldP spid="2" grpId="0"/>
      <p:bldP spid="3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ext Box 2"/>
          <p:cNvSpPr txBox="1">
            <a:spLocks noChangeArrowheads="1"/>
          </p:cNvSpPr>
          <p:nvPr/>
        </p:nvSpPr>
        <p:spPr bwMode="auto">
          <a:xfrm>
            <a:off x="296163" y="1686298"/>
            <a:ext cx="8569325" cy="3023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4400" dirty="0" smtClean="0">
                <a:ea typeface="楷体" panose="02010609060101010101" pitchFamily="49" charset="-122"/>
              </a:rPr>
              <a:t>         奇数</a:t>
            </a:r>
            <a:r>
              <a:rPr lang="zh-CN" altLang="en-US" sz="4400" dirty="0">
                <a:ea typeface="楷体" panose="02010609060101010101" pitchFamily="49" charset="-122"/>
              </a:rPr>
              <a:t>与偶数的和是奇数还是偶数？奇数与奇数的和是奇数还是偶数？偶数与偶数的和呢？</a:t>
            </a:r>
          </a:p>
        </p:txBody>
      </p:sp>
      <p:sp>
        <p:nvSpPr>
          <p:cNvPr id="80899" name="AutoShape 3"/>
          <p:cNvSpPr>
            <a:spLocks noChangeArrowheads="1"/>
          </p:cNvSpPr>
          <p:nvPr/>
        </p:nvSpPr>
        <p:spPr bwMode="auto">
          <a:xfrm>
            <a:off x="307783" y="908720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dirty="0">
                <a:solidFill>
                  <a:srgbClr val="0000FF"/>
                </a:solidFill>
                <a:latin typeface="楷体_GB2312" pitchFamily="49" charset="-122"/>
              </a:rPr>
              <a:t>例2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4581128"/>
            <a:ext cx="1496020" cy="149602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AutoShape 2"/>
          <p:cNvSpPr>
            <a:spLocks noChangeArrowheads="1"/>
          </p:cNvSpPr>
          <p:nvPr/>
        </p:nvSpPr>
        <p:spPr bwMode="auto">
          <a:xfrm>
            <a:off x="3275856" y="453732"/>
            <a:ext cx="2665412" cy="782786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3600" dirty="0">
                <a:ea typeface="楷体" panose="02010609060101010101" pitchFamily="49" charset="-122"/>
              </a:rPr>
              <a:t>阅读与理解</a:t>
            </a:r>
          </a:p>
        </p:txBody>
      </p:sp>
      <p:sp>
        <p:nvSpPr>
          <p:cNvPr id="81923" name="AutoShape 3"/>
          <p:cNvSpPr>
            <a:spLocks noChangeArrowheads="1"/>
          </p:cNvSpPr>
          <p:nvPr/>
        </p:nvSpPr>
        <p:spPr bwMode="auto">
          <a:xfrm>
            <a:off x="107504" y="1815913"/>
            <a:ext cx="2464727" cy="2261159"/>
          </a:xfrm>
          <a:prstGeom prst="wedgeRoundRectCallout">
            <a:avLst>
              <a:gd name="adj1" fmla="val -17701"/>
              <a:gd name="adj2" fmla="val 65589"/>
              <a:gd name="adj3" fmla="val 16667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题目让我们对奇数、偶数的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和作一些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探索。</a:t>
            </a:r>
          </a:p>
        </p:txBody>
      </p:sp>
      <p:pic>
        <p:nvPicPr>
          <p:cNvPr id="81924" name="Picture 4" descr="s3(2)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4365625"/>
            <a:ext cx="12604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5" name="Text Box 5"/>
          <p:cNvSpPr txBox="1">
            <a:spLocks noChangeArrowheads="1"/>
          </p:cNvSpPr>
          <p:nvPr/>
        </p:nvSpPr>
        <p:spPr bwMode="auto">
          <a:xfrm>
            <a:off x="468313" y="1196975"/>
            <a:ext cx="47163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ea typeface="楷体" panose="02010609060101010101" pitchFamily="49" charset="-122"/>
              </a:rPr>
              <a:t>从题目中你知道了什么？</a:t>
            </a:r>
          </a:p>
        </p:txBody>
      </p:sp>
      <p:sp>
        <p:nvSpPr>
          <p:cNvPr id="81927" name="AutoShape 7"/>
          <p:cNvSpPr>
            <a:spLocks noChangeArrowheads="1"/>
          </p:cNvSpPr>
          <p:nvPr/>
        </p:nvSpPr>
        <p:spPr bwMode="auto">
          <a:xfrm>
            <a:off x="2746347" y="1930963"/>
            <a:ext cx="1667891" cy="2230437"/>
          </a:xfrm>
          <a:prstGeom prst="wedgeRoundRectCallout">
            <a:avLst>
              <a:gd name="adj1" fmla="val -29701"/>
              <a:gd name="adj2" fmla="val 70196"/>
              <a:gd name="adj3" fmla="val 16667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我把问题表示成这样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</a:p>
        </p:txBody>
      </p:sp>
      <p:grpSp>
        <p:nvGrpSpPr>
          <p:cNvPr id="9" name="Group 54"/>
          <p:cNvGrpSpPr/>
          <p:nvPr/>
        </p:nvGrpSpPr>
        <p:grpSpPr bwMode="auto">
          <a:xfrm>
            <a:off x="4499993" y="1886179"/>
            <a:ext cx="4598230" cy="1059348"/>
            <a:chOff x="3707" y="2306"/>
            <a:chExt cx="1849" cy="609"/>
          </a:xfrm>
        </p:grpSpPr>
        <p:cxnSp>
          <p:nvCxnSpPr>
            <p:cNvPr id="10" name="直接连接符 7"/>
            <p:cNvCxnSpPr>
              <a:cxnSpLocks noChangeShapeType="1"/>
            </p:cNvCxnSpPr>
            <p:nvPr/>
          </p:nvCxnSpPr>
          <p:spPr bwMode="auto">
            <a:xfrm flipV="1">
              <a:off x="4739" y="2448"/>
              <a:ext cx="192" cy="143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1" name="直接连接符 43"/>
            <p:cNvCxnSpPr>
              <a:cxnSpLocks noChangeShapeType="1"/>
            </p:cNvCxnSpPr>
            <p:nvPr/>
          </p:nvCxnSpPr>
          <p:spPr bwMode="auto">
            <a:xfrm>
              <a:off x="4739" y="2591"/>
              <a:ext cx="192" cy="143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12" name="文本框 5"/>
            <p:cNvSpPr txBox="1">
              <a:spLocks noChangeArrowheads="1"/>
            </p:cNvSpPr>
            <p:nvPr/>
          </p:nvSpPr>
          <p:spPr bwMode="auto">
            <a:xfrm>
              <a:off x="3707" y="2432"/>
              <a:ext cx="1061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32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奇数＋偶数＝</a:t>
              </a:r>
            </a:p>
          </p:txBody>
        </p:sp>
        <p:sp>
          <p:nvSpPr>
            <p:cNvPr id="13" name="文本框 44"/>
            <p:cNvSpPr txBox="1">
              <a:spLocks noChangeArrowheads="1"/>
            </p:cNvSpPr>
            <p:nvPr/>
          </p:nvSpPr>
          <p:spPr bwMode="auto">
            <a:xfrm>
              <a:off x="4941" y="2306"/>
              <a:ext cx="570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32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奇数</a:t>
              </a:r>
              <a:r>
                <a:rPr lang="en-US" altLang="zh-CN" sz="32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?</a:t>
              </a:r>
            </a:p>
          </p:txBody>
        </p:sp>
        <p:sp>
          <p:nvSpPr>
            <p:cNvPr id="14" name="文本框 51"/>
            <p:cNvSpPr txBox="1">
              <a:spLocks noChangeArrowheads="1"/>
            </p:cNvSpPr>
            <p:nvPr/>
          </p:nvSpPr>
          <p:spPr bwMode="auto">
            <a:xfrm>
              <a:off x="4931" y="2579"/>
              <a:ext cx="625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32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偶数？</a:t>
              </a:r>
            </a:p>
          </p:txBody>
        </p:sp>
      </p:grpSp>
      <p:grpSp>
        <p:nvGrpSpPr>
          <p:cNvPr id="15" name="Group 55"/>
          <p:cNvGrpSpPr/>
          <p:nvPr/>
        </p:nvGrpSpPr>
        <p:grpSpPr bwMode="auto">
          <a:xfrm>
            <a:off x="4572001" y="3356993"/>
            <a:ext cx="4746807" cy="1057608"/>
            <a:chOff x="3707" y="2901"/>
            <a:chExt cx="1940" cy="608"/>
          </a:xfrm>
        </p:grpSpPr>
        <p:sp>
          <p:nvSpPr>
            <p:cNvPr id="16" name="文本框 52"/>
            <p:cNvSpPr txBox="1">
              <a:spLocks noChangeArrowheads="1"/>
            </p:cNvSpPr>
            <p:nvPr/>
          </p:nvSpPr>
          <p:spPr bwMode="auto">
            <a:xfrm>
              <a:off x="3707" y="3027"/>
              <a:ext cx="1224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32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奇数＋奇数＝</a:t>
              </a:r>
            </a:p>
          </p:txBody>
        </p:sp>
        <p:cxnSp>
          <p:nvCxnSpPr>
            <p:cNvPr id="17" name="直接连接符 53"/>
            <p:cNvCxnSpPr>
              <a:cxnSpLocks noChangeShapeType="1"/>
            </p:cNvCxnSpPr>
            <p:nvPr/>
          </p:nvCxnSpPr>
          <p:spPr bwMode="auto">
            <a:xfrm flipV="1">
              <a:off x="4739" y="3070"/>
              <a:ext cx="192" cy="143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8" name="直接连接符 54"/>
            <p:cNvCxnSpPr>
              <a:cxnSpLocks noChangeShapeType="1"/>
            </p:cNvCxnSpPr>
            <p:nvPr/>
          </p:nvCxnSpPr>
          <p:spPr bwMode="auto">
            <a:xfrm>
              <a:off x="4739" y="3213"/>
              <a:ext cx="192" cy="143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19" name="文本框 55"/>
            <p:cNvSpPr txBox="1">
              <a:spLocks noChangeArrowheads="1"/>
            </p:cNvSpPr>
            <p:nvPr/>
          </p:nvSpPr>
          <p:spPr bwMode="auto">
            <a:xfrm>
              <a:off x="4941" y="2901"/>
              <a:ext cx="706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32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奇数？</a:t>
              </a:r>
            </a:p>
          </p:txBody>
        </p:sp>
        <p:sp>
          <p:nvSpPr>
            <p:cNvPr id="20" name="文本框 56"/>
            <p:cNvSpPr txBox="1">
              <a:spLocks noChangeArrowheads="1"/>
            </p:cNvSpPr>
            <p:nvPr/>
          </p:nvSpPr>
          <p:spPr bwMode="auto">
            <a:xfrm>
              <a:off x="4931" y="3173"/>
              <a:ext cx="625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32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偶数？</a:t>
              </a:r>
            </a:p>
          </p:txBody>
        </p:sp>
      </p:grpSp>
      <p:grpSp>
        <p:nvGrpSpPr>
          <p:cNvPr id="21" name="Group 56"/>
          <p:cNvGrpSpPr/>
          <p:nvPr/>
        </p:nvGrpSpPr>
        <p:grpSpPr bwMode="auto">
          <a:xfrm>
            <a:off x="4572000" y="4745917"/>
            <a:ext cx="4712626" cy="1059347"/>
            <a:chOff x="3707" y="3495"/>
            <a:chExt cx="1895" cy="609"/>
          </a:xfrm>
        </p:grpSpPr>
        <p:sp>
          <p:nvSpPr>
            <p:cNvPr id="22" name="文本框 57"/>
            <p:cNvSpPr txBox="1">
              <a:spLocks noChangeArrowheads="1"/>
            </p:cNvSpPr>
            <p:nvPr/>
          </p:nvSpPr>
          <p:spPr bwMode="auto">
            <a:xfrm>
              <a:off x="3707" y="3621"/>
              <a:ext cx="1224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32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偶数＋偶数＝</a:t>
              </a:r>
            </a:p>
          </p:txBody>
        </p:sp>
        <p:cxnSp>
          <p:nvCxnSpPr>
            <p:cNvPr id="23" name="直接连接符 61"/>
            <p:cNvCxnSpPr>
              <a:cxnSpLocks noChangeShapeType="1"/>
            </p:cNvCxnSpPr>
            <p:nvPr/>
          </p:nvCxnSpPr>
          <p:spPr bwMode="auto">
            <a:xfrm flipV="1">
              <a:off x="4739" y="3675"/>
              <a:ext cx="192" cy="143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4" name="直接连接符 71"/>
            <p:cNvCxnSpPr>
              <a:cxnSpLocks noChangeShapeType="1"/>
            </p:cNvCxnSpPr>
            <p:nvPr/>
          </p:nvCxnSpPr>
          <p:spPr bwMode="auto">
            <a:xfrm>
              <a:off x="4739" y="3818"/>
              <a:ext cx="192" cy="143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25" name="文本框 73"/>
            <p:cNvSpPr txBox="1">
              <a:spLocks noChangeArrowheads="1"/>
            </p:cNvSpPr>
            <p:nvPr/>
          </p:nvSpPr>
          <p:spPr bwMode="auto">
            <a:xfrm>
              <a:off x="4941" y="3495"/>
              <a:ext cx="615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32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奇数？</a:t>
              </a:r>
            </a:p>
          </p:txBody>
        </p:sp>
        <p:sp>
          <p:nvSpPr>
            <p:cNvPr id="26" name="文本框 75"/>
            <p:cNvSpPr txBox="1">
              <a:spLocks noChangeArrowheads="1"/>
            </p:cNvSpPr>
            <p:nvPr/>
          </p:nvSpPr>
          <p:spPr bwMode="auto">
            <a:xfrm>
              <a:off x="4931" y="3768"/>
              <a:ext cx="671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32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偶数？</a:t>
              </a:r>
            </a:p>
          </p:txBody>
        </p:sp>
      </p:grpSp>
      <p:pic>
        <p:nvPicPr>
          <p:cNvPr id="27" name="Picture 49" descr="61副本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3048" y="4365625"/>
            <a:ext cx="2201862" cy="184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3" grpId="0" bldLvl="0" animBg="1" autoUpdateAnimBg="0"/>
      <p:bldP spid="81925" grpId="0"/>
      <p:bldP spid="81927" grpId="0" bldLvl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7" name="Picture 3" descr="5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104775" y="2493963"/>
            <a:ext cx="2168525" cy="282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8" name="AutoShape 4"/>
          <p:cNvSpPr>
            <a:spLocks noChangeArrowheads="1"/>
          </p:cNvSpPr>
          <p:nvPr/>
        </p:nvSpPr>
        <p:spPr bwMode="auto">
          <a:xfrm>
            <a:off x="539750" y="1341438"/>
            <a:ext cx="3095625" cy="1584325"/>
          </a:xfrm>
          <a:prstGeom prst="wedgeRoundRectCallout">
            <a:avLst>
              <a:gd name="adj1" fmla="val 532"/>
              <a:gd name="adj2" fmla="val 73648"/>
              <a:gd name="adj3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r>
              <a:rPr lang="zh-CN" altLang="en-US" sz="3000">
                <a:ea typeface="宋体" panose="02010600030101010101" pitchFamily="2" charset="-122"/>
              </a:rPr>
              <a:t>我随意地找几个奇数、偶数，加起来看一看。</a:t>
            </a:r>
            <a:endParaRPr lang="zh-CN" altLang="en-US" sz="4000">
              <a:ea typeface="宋体" panose="02010600030101010101" pitchFamily="2" charset="-122"/>
            </a:endParaRPr>
          </a:p>
        </p:txBody>
      </p:sp>
      <p:sp>
        <p:nvSpPr>
          <p:cNvPr id="82949" name="AutoShape 5"/>
          <p:cNvSpPr>
            <a:spLocks noChangeArrowheads="1"/>
          </p:cNvSpPr>
          <p:nvPr/>
        </p:nvSpPr>
        <p:spPr bwMode="auto">
          <a:xfrm>
            <a:off x="8027988" y="188913"/>
            <a:ext cx="936625" cy="1584325"/>
          </a:xfrm>
          <a:prstGeom prst="verticalScroll">
            <a:avLst>
              <a:gd name="adj" fmla="val 12500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lIns="90170" tIns="46990" rIns="90170" bIns="46990" anchor="ctr"/>
          <a:lstStyle/>
          <a:p>
            <a:pPr algn="ctr"/>
            <a:r>
              <a:rPr lang="zh-CN" altLang="en-US">
                <a:solidFill>
                  <a:srgbClr val="FF0000"/>
                </a:solidFill>
                <a:latin typeface="楷体_GB2312" pitchFamily="49" charset="-122"/>
              </a:rPr>
              <a:t>方法一</a:t>
            </a:r>
          </a:p>
        </p:txBody>
      </p:sp>
      <p:sp>
        <p:nvSpPr>
          <p:cNvPr id="82950" name="Text Box 6"/>
          <p:cNvSpPr txBox="1">
            <a:spLocks noChangeArrowheads="1"/>
          </p:cNvSpPr>
          <p:nvPr/>
        </p:nvSpPr>
        <p:spPr bwMode="auto">
          <a:xfrm>
            <a:off x="3923928" y="1484784"/>
            <a:ext cx="399821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</a:rPr>
              <a:t>奇数：</a:t>
            </a:r>
            <a:r>
              <a:rPr lang="en-US" altLang="zh-CN" sz="3200" dirty="0">
                <a:solidFill>
                  <a:schemeClr val="tx1"/>
                </a:solidFill>
              </a:rPr>
              <a:t>5  7  9  11......</a:t>
            </a:r>
          </a:p>
          <a:p>
            <a:r>
              <a:rPr lang="zh-CN" altLang="en-US" sz="3200" dirty="0">
                <a:solidFill>
                  <a:schemeClr val="tx1"/>
                </a:solidFill>
              </a:rPr>
              <a:t>偶数：</a:t>
            </a:r>
            <a:r>
              <a:rPr lang="en-US" altLang="zh-CN" sz="3200" dirty="0">
                <a:solidFill>
                  <a:schemeClr val="tx1"/>
                </a:solidFill>
              </a:rPr>
              <a:t>8 12 20  24 ......</a:t>
            </a:r>
          </a:p>
        </p:txBody>
      </p:sp>
      <p:sp>
        <p:nvSpPr>
          <p:cNvPr id="82951" name="Text Box 7"/>
          <p:cNvSpPr txBox="1">
            <a:spLocks noChangeArrowheads="1"/>
          </p:cNvSpPr>
          <p:nvPr/>
        </p:nvSpPr>
        <p:spPr bwMode="auto">
          <a:xfrm>
            <a:off x="3527623" y="2710334"/>
            <a:ext cx="37385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</a:rPr>
              <a:t>5+7=12</a:t>
            </a:r>
            <a:r>
              <a:rPr lang="zh-CN" altLang="en-US" sz="3200">
                <a:solidFill>
                  <a:schemeClr val="tx1"/>
                </a:solidFill>
              </a:rPr>
              <a:t>，</a:t>
            </a:r>
            <a:r>
              <a:rPr lang="en-US" altLang="zh-CN" sz="3200">
                <a:solidFill>
                  <a:schemeClr val="tx1"/>
                </a:solidFill>
              </a:rPr>
              <a:t>7+9=16......</a:t>
            </a:r>
          </a:p>
        </p:txBody>
      </p:sp>
      <p:sp>
        <p:nvSpPr>
          <p:cNvPr id="82952" name="Text Box 8"/>
          <p:cNvSpPr txBox="1">
            <a:spLocks noChangeArrowheads="1"/>
          </p:cNvSpPr>
          <p:nvPr/>
        </p:nvSpPr>
        <p:spPr bwMode="auto">
          <a:xfrm>
            <a:off x="3529210" y="3861271"/>
            <a:ext cx="37385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</a:rPr>
              <a:t>5+8=13</a:t>
            </a:r>
            <a:r>
              <a:rPr lang="zh-CN" altLang="en-US" sz="3200">
                <a:solidFill>
                  <a:schemeClr val="tx1"/>
                </a:solidFill>
              </a:rPr>
              <a:t>，</a:t>
            </a:r>
            <a:r>
              <a:rPr lang="en-US" altLang="zh-CN" sz="3200">
                <a:solidFill>
                  <a:schemeClr val="tx1"/>
                </a:solidFill>
              </a:rPr>
              <a:t>7+8=15......</a:t>
            </a:r>
          </a:p>
        </p:txBody>
      </p:sp>
      <p:sp>
        <p:nvSpPr>
          <p:cNvPr id="82953" name="Text Box 9"/>
          <p:cNvSpPr txBox="1">
            <a:spLocks noChangeArrowheads="1"/>
          </p:cNvSpPr>
          <p:nvPr/>
        </p:nvSpPr>
        <p:spPr bwMode="auto">
          <a:xfrm>
            <a:off x="3529210" y="5012209"/>
            <a:ext cx="436369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</a:rPr>
              <a:t>8+12=20</a:t>
            </a:r>
            <a:r>
              <a:rPr lang="zh-CN" altLang="en-US" sz="3200">
                <a:solidFill>
                  <a:schemeClr val="tx1"/>
                </a:solidFill>
              </a:rPr>
              <a:t>，</a:t>
            </a:r>
            <a:r>
              <a:rPr lang="en-US" altLang="zh-CN" sz="3200">
                <a:solidFill>
                  <a:schemeClr val="tx1"/>
                </a:solidFill>
              </a:rPr>
              <a:t>12+24=36......</a:t>
            </a:r>
          </a:p>
        </p:txBody>
      </p:sp>
      <p:sp>
        <p:nvSpPr>
          <p:cNvPr id="82954" name="Text Box 10"/>
          <p:cNvSpPr txBox="1">
            <a:spLocks noChangeArrowheads="1"/>
          </p:cNvSpPr>
          <p:nvPr/>
        </p:nvSpPr>
        <p:spPr bwMode="auto">
          <a:xfrm>
            <a:off x="3524448" y="4405249"/>
            <a:ext cx="5080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altLang="zh-CN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+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altLang="zh-CN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</a:p>
        </p:txBody>
      </p:sp>
      <p:sp>
        <p:nvSpPr>
          <p:cNvPr id="82955" name="Text Box 11"/>
          <p:cNvSpPr txBox="1">
            <a:spLocks noChangeArrowheads="1"/>
          </p:cNvSpPr>
          <p:nvPr/>
        </p:nvSpPr>
        <p:spPr bwMode="auto">
          <a:xfrm>
            <a:off x="3508573" y="3168587"/>
            <a:ext cx="5080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+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</a:p>
        </p:txBody>
      </p:sp>
      <p:sp>
        <p:nvSpPr>
          <p:cNvPr id="82956" name="Text Box 12"/>
          <p:cNvSpPr txBox="1">
            <a:spLocks noChangeArrowheads="1"/>
          </p:cNvSpPr>
          <p:nvPr/>
        </p:nvSpPr>
        <p:spPr bwMode="auto">
          <a:xfrm>
            <a:off x="3508573" y="5567834"/>
            <a:ext cx="5080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altLang="zh-CN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+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altLang="zh-CN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</a:p>
        </p:txBody>
      </p:sp>
      <p:sp>
        <p:nvSpPr>
          <p:cNvPr id="13" name="AutoShape 2"/>
          <p:cNvSpPr>
            <a:spLocks noChangeArrowheads="1"/>
          </p:cNvSpPr>
          <p:nvPr/>
        </p:nvSpPr>
        <p:spPr bwMode="auto">
          <a:xfrm>
            <a:off x="3275856" y="453732"/>
            <a:ext cx="2665412" cy="782786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3600" dirty="0">
                <a:ea typeface="楷体" panose="02010609060101010101" pitchFamily="49" charset="-122"/>
              </a:rPr>
              <a:t>分析与解答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829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829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829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829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829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829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 bldLvl="0" animBg="1" autoUpdateAnimBg="0"/>
      <p:bldP spid="82949" grpId="0" bldLvl="0" autoUpdateAnimBg="0"/>
      <p:bldP spid="82949" grpId="1" bldLvl="0" animBg="1" autoUpdateAnimBg="0"/>
      <p:bldP spid="82950" grpId="0" bldLvl="0" autoUpdateAnimBg="0"/>
      <p:bldP spid="82951" grpId="0" bldLvl="0" autoUpdateAnimBg="0"/>
      <p:bldP spid="82952" grpId="0" bldLvl="0" autoUpdateAnimBg="0"/>
      <p:bldP spid="82953" grpId="0" bldLvl="0" autoUpdateAnimBg="0"/>
      <p:bldP spid="82954" grpId="0" bldLvl="0" autoUpdateAnimBg="0"/>
      <p:bldP spid="82955" grpId="0" bldLvl="0" autoUpdateAnimBg="0"/>
      <p:bldP spid="82956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2" name="AutoShape 4"/>
          <p:cNvSpPr>
            <a:spLocks noChangeArrowheads="1"/>
          </p:cNvSpPr>
          <p:nvPr/>
        </p:nvSpPr>
        <p:spPr bwMode="auto">
          <a:xfrm>
            <a:off x="53133" y="744575"/>
            <a:ext cx="936625" cy="1444992"/>
          </a:xfrm>
          <a:prstGeom prst="verticalScroll">
            <a:avLst>
              <a:gd name="adj" fmla="val 12500"/>
            </a:avLst>
          </a:prstGeom>
          <a:solidFill>
            <a:srgbClr val="00FF00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lIns="90170" tIns="46990" rIns="90170" bIns="46990" anchor="ctr"/>
          <a:lstStyle/>
          <a:p>
            <a:pPr algn="ctr"/>
            <a:r>
              <a:rPr lang="zh-CN" altLang="en-US">
                <a:solidFill>
                  <a:srgbClr val="FF0000"/>
                </a:solidFill>
                <a:latin typeface="楷体_GB2312" pitchFamily="49" charset="-122"/>
              </a:rPr>
              <a:t>方法二</a:t>
            </a:r>
            <a:endParaRPr lang="zh-CN" altLang="en-US" sz="4000">
              <a:ea typeface="宋体" panose="02010600030101010101" pitchFamily="2" charset="-122"/>
            </a:endParaRPr>
          </a:p>
        </p:txBody>
      </p:sp>
      <p:sp>
        <p:nvSpPr>
          <p:cNvPr id="83973" name="Text Box 5"/>
          <p:cNvSpPr txBox="1">
            <a:spLocks noChangeArrowheads="1"/>
          </p:cNvSpPr>
          <p:nvPr/>
        </p:nvSpPr>
        <p:spPr bwMode="auto">
          <a:xfrm>
            <a:off x="1331640" y="2268161"/>
            <a:ext cx="112242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奇数</a:t>
            </a:r>
            <a:r>
              <a:rPr lang="zh-CN" altLang="en-US" sz="3200" dirty="0"/>
              <a:t>:</a:t>
            </a:r>
          </a:p>
        </p:txBody>
      </p:sp>
      <p:sp>
        <p:nvSpPr>
          <p:cNvPr id="83974" name="Text Box 6"/>
          <p:cNvSpPr txBox="1">
            <a:spLocks noChangeArrowheads="1"/>
          </p:cNvSpPr>
          <p:nvPr/>
        </p:nvSpPr>
        <p:spPr bwMode="auto">
          <a:xfrm>
            <a:off x="1331641" y="3143365"/>
            <a:ext cx="112242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偶数</a:t>
            </a:r>
            <a:r>
              <a:rPr lang="zh-CN" altLang="en-US" sz="3200" dirty="0"/>
              <a:t>:</a:t>
            </a:r>
          </a:p>
        </p:txBody>
      </p:sp>
      <p:sp>
        <p:nvSpPr>
          <p:cNvPr id="83977" name="Text Box 9"/>
          <p:cNvSpPr txBox="1">
            <a:spLocks noChangeArrowheads="1"/>
          </p:cNvSpPr>
          <p:nvPr/>
        </p:nvSpPr>
        <p:spPr bwMode="auto">
          <a:xfrm>
            <a:off x="5687734" y="3813289"/>
            <a:ext cx="345626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+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</a:p>
        </p:txBody>
      </p:sp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5687734" y="4701511"/>
            <a:ext cx="345626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+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奇数</a:t>
            </a:r>
            <a:r>
              <a:rPr 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</a:p>
        </p:txBody>
      </p:sp>
      <p:sp>
        <p:nvSpPr>
          <p:cNvPr id="83979" name="Text Box 11"/>
          <p:cNvSpPr txBox="1">
            <a:spLocks noChangeArrowheads="1"/>
          </p:cNvSpPr>
          <p:nvPr/>
        </p:nvSpPr>
        <p:spPr bwMode="auto">
          <a:xfrm>
            <a:off x="5652120" y="5543082"/>
            <a:ext cx="348777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+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  <a:r>
              <a:rPr 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偶数</a:t>
            </a:r>
          </a:p>
        </p:txBody>
      </p:sp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3067571" y="2434049"/>
            <a:ext cx="330200" cy="330200"/>
          </a:xfrm>
          <a:prstGeom prst="rec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grpSp>
        <p:nvGrpSpPr>
          <p:cNvPr id="15" name="Group 71"/>
          <p:cNvGrpSpPr/>
          <p:nvPr/>
        </p:nvGrpSpPr>
        <p:grpSpPr bwMode="auto">
          <a:xfrm>
            <a:off x="3974034" y="2103855"/>
            <a:ext cx="658813" cy="660401"/>
            <a:chOff x="2447" y="2355"/>
            <a:chExt cx="415" cy="416"/>
          </a:xfrm>
        </p:grpSpPr>
        <p:sp>
          <p:nvSpPr>
            <p:cNvPr id="23" name="矩形 36"/>
            <p:cNvSpPr>
              <a:spLocks noChangeArrowheads="1"/>
            </p:cNvSpPr>
            <p:nvPr/>
          </p:nvSpPr>
          <p:spPr bwMode="auto">
            <a:xfrm>
              <a:off x="2447" y="2355"/>
              <a:ext cx="208" cy="207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24" name="矩形 37"/>
            <p:cNvSpPr>
              <a:spLocks noChangeArrowheads="1"/>
            </p:cNvSpPr>
            <p:nvPr/>
          </p:nvSpPr>
          <p:spPr bwMode="auto">
            <a:xfrm>
              <a:off x="2447" y="2564"/>
              <a:ext cx="208" cy="207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25" name="矩形 43"/>
            <p:cNvSpPr>
              <a:spLocks noChangeArrowheads="1"/>
            </p:cNvSpPr>
            <p:nvPr/>
          </p:nvSpPr>
          <p:spPr bwMode="auto">
            <a:xfrm>
              <a:off x="2654" y="2564"/>
              <a:ext cx="208" cy="207"/>
            </a:xfrm>
            <a:prstGeom prst="rect">
              <a:avLst/>
            </a:prstGeom>
            <a:solidFill>
              <a:srgbClr val="FFFF99"/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</p:grpSp>
      <p:grpSp>
        <p:nvGrpSpPr>
          <p:cNvPr id="16" name="Group 72"/>
          <p:cNvGrpSpPr/>
          <p:nvPr/>
        </p:nvGrpSpPr>
        <p:grpSpPr bwMode="auto">
          <a:xfrm>
            <a:off x="4975746" y="2111787"/>
            <a:ext cx="995363" cy="652463"/>
            <a:chOff x="3078" y="2360"/>
            <a:chExt cx="627" cy="411"/>
          </a:xfrm>
        </p:grpSpPr>
        <p:sp>
          <p:nvSpPr>
            <p:cNvPr id="18" name="矩形 80"/>
            <p:cNvSpPr>
              <a:spLocks noChangeArrowheads="1"/>
            </p:cNvSpPr>
            <p:nvPr/>
          </p:nvSpPr>
          <p:spPr bwMode="auto">
            <a:xfrm>
              <a:off x="3078" y="2360"/>
              <a:ext cx="207" cy="207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19" name="矩形 81"/>
            <p:cNvSpPr>
              <a:spLocks noChangeArrowheads="1"/>
            </p:cNvSpPr>
            <p:nvPr/>
          </p:nvSpPr>
          <p:spPr bwMode="auto">
            <a:xfrm>
              <a:off x="3078" y="2563"/>
              <a:ext cx="207" cy="207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20" name="矩形 78"/>
            <p:cNvSpPr>
              <a:spLocks noChangeArrowheads="1"/>
            </p:cNvSpPr>
            <p:nvPr/>
          </p:nvSpPr>
          <p:spPr bwMode="auto">
            <a:xfrm>
              <a:off x="3285" y="2360"/>
              <a:ext cx="207" cy="207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21" name="矩形 79"/>
            <p:cNvSpPr>
              <a:spLocks noChangeArrowheads="1"/>
            </p:cNvSpPr>
            <p:nvPr/>
          </p:nvSpPr>
          <p:spPr bwMode="auto">
            <a:xfrm>
              <a:off x="3285" y="2563"/>
              <a:ext cx="207" cy="207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22" name="矩形 82"/>
            <p:cNvSpPr>
              <a:spLocks noChangeArrowheads="1"/>
            </p:cNvSpPr>
            <p:nvPr/>
          </p:nvSpPr>
          <p:spPr bwMode="auto">
            <a:xfrm>
              <a:off x="3497" y="2563"/>
              <a:ext cx="208" cy="208"/>
            </a:xfrm>
            <a:prstGeom prst="rect">
              <a:avLst/>
            </a:prstGeom>
            <a:solidFill>
              <a:srgbClr val="FFFF99"/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</p:grpSp>
      <p:sp>
        <p:nvSpPr>
          <p:cNvPr id="17" name="文本框 22"/>
          <p:cNvSpPr txBox="1">
            <a:spLocks noChangeArrowheads="1"/>
          </p:cNvSpPr>
          <p:nvPr/>
        </p:nvSpPr>
        <p:spPr bwMode="auto">
          <a:xfrm>
            <a:off x="6153998" y="2200594"/>
            <a:ext cx="101917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en-US" sz="20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8" name="Group 75"/>
          <p:cNvGrpSpPr/>
          <p:nvPr/>
        </p:nvGrpSpPr>
        <p:grpSpPr bwMode="auto">
          <a:xfrm>
            <a:off x="3067571" y="3082602"/>
            <a:ext cx="330200" cy="661988"/>
            <a:chOff x="1875" y="2950"/>
            <a:chExt cx="208" cy="417"/>
          </a:xfrm>
        </p:grpSpPr>
        <p:sp>
          <p:nvSpPr>
            <p:cNvPr id="42" name="矩形 27"/>
            <p:cNvSpPr>
              <a:spLocks noChangeArrowheads="1"/>
            </p:cNvSpPr>
            <p:nvPr/>
          </p:nvSpPr>
          <p:spPr bwMode="auto">
            <a:xfrm>
              <a:off x="1875" y="2950"/>
              <a:ext cx="208" cy="208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43" name="矩形 28"/>
            <p:cNvSpPr>
              <a:spLocks noChangeArrowheads="1"/>
            </p:cNvSpPr>
            <p:nvPr/>
          </p:nvSpPr>
          <p:spPr bwMode="auto">
            <a:xfrm>
              <a:off x="1875" y="3159"/>
              <a:ext cx="208" cy="208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</p:grpSp>
      <p:grpSp>
        <p:nvGrpSpPr>
          <p:cNvPr id="29" name="Group 76"/>
          <p:cNvGrpSpPr/>
          <p:nvPr/>
        </p:nvGrpSpPr>
        <p:grpSpPr bwMode="auto">
          <a:xfrm>
            <a:off x="3940696" y="3092127"/>
            <a:ext cx="658812" cy="661988"/>
            <a:chOff x="2425" y="2956"/>
            <a:chExt cx="415" cy="417"/>
          </a:xfrm>
        </p:grpSpPr>
        <p:sp>
          <p:nvSpPr>
            <p:cNvPr id="38" name="矩形 31"/>
            <p:cNvSpPr>
              <a:spLocks noChangeArrowheads="1"/>
            </p:cNvSpPr>
            <p:nvPr/>
          </p:nvSpPr>
          <p:spPr bwMode="auto">
            <a:xfrm>
              <a:off x="2425" y="2956"/>
              <a:ext cx="208" cy="208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39" name="矩形 32"/>
            <p:cNvSpPr>
              <a:spLocks noChangeArrowheads="1"/>
            </p:cNvSpPr>
            <p:nvPr/>
          </p:nvSpPr>
          <p:spPr bwMode="auto">
            <a:xfrm>
              <a:off x="2425" y="3165"/>
              <a:ext cx="208" cy="208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40" name="矩形 51"/>
            <p:cNvSpPr>
              <a:spLocks noChangeArrowheads="1"/>
            </p:cNvSpPr>
            <p:nvPr/>
          </p:nvSpPr>
          <p:spPr bwMode="auto">
            <a:xfrm>
              <a:off x="2632" y="2956"/>
              <a:ext cx="208" cy="208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41" name="矩形 52"/>
            <p:cNvSpPr>
              <a:spLocks noChangeArrowheads="1"/>
            </p:cNvSpPr>
            <p:nvPr/>
          </p:nvSpPr>
          <p:spPr bwMode="auto">
            <a:xfrm>
              <a:off x="2632" y="3165"/>
              <a:ext cx="208" cy="208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</p:grpSp>
      <p:grpSp>
        <p:nvGrpSpPr>
          <p:cNvPr id="30" name="Group 77"/>
          <p:cNvGrpSpPr/>
          <p:nvPr/>
        </p:nvGrpSpPr>
        <p:grpSpPr bwMode="auto">
          <a:xfrm>
            <a:off x="4980508" y="3092127"/>
            <a:ext cx="998537" cy="661988"/>
            <a:chOff x="3080" y="2956"/>
            <a:chExt cx="629" cy="417"/>
          </a:xfrm>
        </p:grpSpPr>
        <p:sp>
          <p:nvSpPr>
            <p:cNvPr id="32" name="矩形 61"/>
            <p:cNvSpPr>
              <a:spLocks noChangeArrowheads="1"/>
            </p:cNvSpPr>
            <p:nvPr/>
          </p:nvSpPr>
          <p:spPr bwMode="auto">
            <a:xfrm>
              <a:off x="3080" y="2956"/>
              <a:ext cx="208" cy="208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33" name="矩形 63"/>
            <p:cNvSpPr>
              <a:spLocks noChangeArrowheads="1"/>
            </p:cNvSpPr>
            <p:nvPr/>
          </p:nvSpPr>
          <p:spPr bwMode="auto">
            <a:xfrm>
              <a:off x="3080" y="3165"/>
              <a:ext cx="208" cy="208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34" name="矩形 56"/>
            <p:cNvSpPr>
              <a:spLocks noChangeArrowheads="1"/>
            </p:cNvSpPr>
            <p:nvPr/>
          </p:nvSpPr>
          <p:spPr bwMode="auto">
            <a:xfrm>
              <a:off x="3293" y="2956"/>
              <a:ext cx="208" cy="208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35" name="矩形 57"/>
            <p:cNvSpPr>
              <a:spLocks noChangeArrowheads="1"/>
            </p:cNvSpPr>
            <p:nvPr/>
          </p:nvSpPr>
          <p:spPr bwMode="auto">
            <a:xfrm>
              <a:off x="3293" y="3165"/>
              <a:ext cx="208" cy="208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36" name="矩形 65"/>
            <p:cNvSpPr>
              <a:spLocks noChangeArrowheads="1"/>
            </p:cNvSpPr>
            <p:nvPr/>
          </p:nvSpPr>
          <p:spPr bwMode="auto">
            <a:xfrm>
              <a:off x="3501" y="2956"/>
              <a:ext cx="208" cy="208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37" name="矩形 66"/>
            <p:cNvSpPr>
              <a:spLocks noChangeArrowheads="1"/>
            </p:cNvSpPr>
            <p:nvPr/>
          </p:nvSpPr>
          <p:spPr bwMode="auto">
            <a:xfrm>
              <a:off x="3501" y="3165"/>
              <a:ext cx="208" cy="208"/>
            </a:xfrm>
            <a:prstGeom prst="rect">
              <a:avLst/>
            </a:prstGeom>
            <a:solidFill>
              <a:srgbClr val="FF99CC">
                <a:alpha val="50000"/>
              </a:srgbClr>
            </a:solidFill>
            <a:ln w="1270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</p:grpSp>
      <p:sp>
        <p:nvSpPr>
          <p:cNvPr id="31" name="文本框 22"/>
          <p:cNvSpPr txBox="1">
            <a:spLocks noChangeArrowheads="1"/>
          </p:cNvSpPr>
          <p:nvPr/>
        </p:nvSpPr>
        <p:spPr bwMode="auto">
          <a:xfrm>
            <a:off x="6239395" y="3331840"/>
            <a:ext cx="9445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en-US" sz="20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" name="文本框 22"/>
          <p:cNvSpPr txBox="1">
            <a:spLocks noChangeArrowheads="1"/>
          </p:cNvSpPr>
          <p:nvPr/>
        </p:nvSpPr>
        <p:spPr bwMode="auto">
          <a:xfrm>
            <a:off x="-36512" y="3830955"/>
            <a:ext cx="5400600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奇数加偶数的和除以</a:t>
            </a:r>
            <a:r>
              <a:rPr lang="en-US" altLang="zh-CN" sz="3200" dirty="0">
                <a:solidFill>
                  <a:schemeClr val="tx1"/>
                </a:solidFill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还余</a:t>
            </a:r>
            <a:r>
              <a:rPr lang="en-US" altLang="zh-CN" sz="3200" dirty="0">
                <a:solidFill>
                  <a:schemeClr val="tx1"/>
                </a:solidFill>
                <a:ea typeface="宋体" panose="02010600030101010101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" name="文本框 22"/>
          <p:cNvSpPr txBox="1">
            <a:spLocks noChangeArrowheads="1"/>
          </p:cNvSpPr>
          <p:nvPr/>
        </p:nvSpPr>
        <p:spPr bwMode="auto">
          <a:xfrm>
            <a:off x="-36512" y="4714959"/>
            <a:ext cx="585779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奇数加奇数的和除以</a:t>
            </a:r>
            <a:r>
              <a:rPr lang="en-US" altLang="zh-CN" sz="3200" dirty="0">
                <a:solidFill>
                  <a:schemeClr val="tx1"/>
                </a:solidFill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没有余数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文本框 22"/>
          <p:cNvSpPr txBox="1">
            <a:spLocks noChangeArrowheads="1"/>
          </p:cNvSpPr>
          <p:nvPr/>
        </p:nvSpPr>
        <p:spPr bwMode="auto">
          <a:xfrm>
            <a:off x="-33753" y="5554048"/>
            <a:ext cx="5942596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偶数加偶数的和除以</a:t>
            </a:r>
            <a:r>
              <a:rPr lang="en-US" altLang="zh-CN" sz="3200" dirty="0">
                <a:solidFill>
                  <a:schemeClr val="tx1"/>
                </a:solidFill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没有余数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7" name="Picture 2" descr="s3(2)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2223" y="1624356"/>
            <a:ext cx="1359269" cy="2066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AutoShape 3"/>
          <p:cNvSpPr>
            <a:spLocks noChangeArrowheads="1"/>
          </p:cNvSpPr>
          <p:nvPr/>
        </p:nvSpPr>
        <p:spPr bwMode="auto">
          <a:xfrm>
            <a:off x="1219390" y="992332"/>
            <a:ext cx="6768752" cy="640186"/>
          </a:xfrm>
          <a:prstGeom prst="wedgeRoundRectCallout">
            <a:avLst>
              <a:gd name="adj1" fmla="val 45361"/>
              <a:gd name="adj2" fmla="val 92343"/>
              <a:gd name="adj3" fmla="val 16667"/>
            </a:avLst>
          </a:prstGeom>
          <a:solidFill>
            <a:srgbClr val="FFFFCC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r>
              <a:rPr lang="zh-CN" altLang="en-US" sz="3000" dirty="0">
                <a:ea typeface="宋体" panose="02010600030101010101" pitchFamily="2" charset="-122"/>
              </a:rPr>
              <a:t>奇数除以2余1，偶数除以</a:t>
            </a:r>
            <a:r>
              <a:rPr lang="zh-CN" altLang="en-US" sz="3000" dirty="0" smtClean="0">
                <a:ea typeface="宋体" panose="02010600030101010101" pitchFamily="2" charset="-122"/>
              </a:rPr>
              <a:t>2没有余数。</a:t>
            </a:r>
            <a:endParaRPr lang="zh-CN" altLang="en-US" sz="30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6" dur="80"/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7" dur="80"/>
                                        <p:tgtEl>
                                          <p:spTgt spid="839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80"/>
                                        <p:tgtEl>
                                          <p:spTgt spid="839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8" dur="80"/>
                                        <p:tgtEl>
                                          <p:spTgt spid="839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9" dur="80"/>
                                        <p:tgtEl>
                                          <p:spTgt spid="839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80"/>
                                        <p:tgtEl>
                                          <p:spTgt spid="839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0" dur="80"/>
                                        <p:tgtEl>
                                          <p:spTgt spid="839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1" dur="80"/>
                                        <p:tgtEl>
                                          <p:spTgt spid="839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80"/>
                                        <p:tgtEl>
                                          <p:spTgt spid="839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 bldLvl="0" autoUpdateAnimBg="0"/>
      <p:bldP spid="83972" grpId="1" bldLvl="0" animBg="1" autoUpdateAnimBg="0"/>
      <p:bldP spid="83973" grpId="0" bldLvl="0" autoUpdateAnimBg="0"/>
      <p:bldP spid="83974" grpId="0" bldLvl="0" autoUpdateAnimBg="0"/>
      <p:bldP spid="83977" grpId="0" bldLvl="0" autoUpdateAnimBg="0"/>
      <p:bldP spid="83978" grpId="0" bldLvl="0" autoUpdateAnimBg="0"/>
      <p:bldP spid="83979" grpId="0" bldLvl="0" autoUpdateAnimBg="0"/>
      <p:bldP spid="14" grpId="0" animBg="1"/>
      <p:bldP spid="17" grpId="0"/>
      <p:bldP spid="31" grpId="0"/>
      <p:bldP spid="44" grpId="0"/>
      <p:bldP spid="45" grpId="0"/>
      <p:bldP spid="46" grpId="0"/>
      <p:bldP spid="48" grpId="0" bldLvl="0" animBg="1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1182</Words>
  <Application>WPS 演示</Application>
  <PresentationFormat>全屏显示(4:3)</PresentationFormat>
  <Paragraphs>159</Paragraphs>
  <Slides>23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人教版数学五年级下册第2单元</dc:title>
  <dc:creator>吉林梓翰教育图书有限公司</dc:creator>
  <cp:lastModifiedBy>lenovop</cp:lastModifiedBy>
  <cp:revision>652</cp:revision>
  <dcterms:created xsi:type="dcterms:W3CDTF">2015-11-21T07:20:00Z</dcterms:created>
  <dcterms:modified xsi:type="dcterms:W3CDTF">2021-11-01T05:25:46Z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